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4"/>
  </p:notesMasterIdLst>
  <p:handoutMasterIdLst>
    <p:handoutMasterId r:id="rId35"/>
  </p:handoutMasterIdLst>
  <p:sldIdLst>
    <p:sldId id="256" r:id="rId2"/>
    <p:sldId id="257" r:id="rId3"/>
    <p:sldId id="259" r:id="rId4"/>
    <p:sldId id="261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93" r:id="rId13"/>
    <p:sldId id="275" r:id="rId14"/>
    <p:sldId id="270" r:id="rId15"/>
    <p:sldId id="271" r:id="rId16"/>
    <p:sldId id="273" r:id="rId17"/>
    <p:sldId id="274" r:id="rId18"/>
    <p:sldId id="283" r:id="rId19"/>
    <p:sldId id="289" r:id="rId20"/>
    <p:sldId id="276" r:id="rId21"/>
    <p:sldId id="277" r:id="rId22"/>
    <p:sldId id="278" r:id="rId23"/>
    <p:sldId id="280" r:id="rId24"/>
    <p:sldId id="282" r:id="rId25"/>
    <p:sldId id="284" r:id="rId26"/>
    <p:sldId id="292" r:id="rId27"/>
    <p:sldId id="290" r:id="rId28"/>
    <p:sldId id="285" r:id="rId29"/>
    <p:sldId id="291" r:id="rId30"/>
    <p:sldId id="288" r:id="rId31"/>
    <p:sldId id="294" r:id="rId32"/>
    <p:sldId id="296" r:id="rId3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526" autoAdjust="0"/>
  </p:normalViewPr>
  <p:slideViewPr>
    <p:cSldViewPr>
      <p:cViewPr>
        <p:scale>
          <a:sx n="85" d="100"/>
          <a:sy n="85" d="100"/>
        </p:scale>
        <p:origin x="-893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40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AU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B86CF435-81FD-4111-9853-1214352A7167}" type="datetimeFigureOut">
              <a:rPr lang="en-US"/>
              <a:pPr>
                <a:defRPr/>
              </a:pPr>
              <a:t>12/21/2011</a:t>
            </a:fld>
            <a:endParaRPr lang="en-A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A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BC13CBF3-0317-4D86-9FDD-1B1AF228CC1E}" type="slidenum">
              <a:rPr lang="en-AU"/>
              <a:pPr>
                <a:defRPr/>
              </a:pPr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88531143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6E878F-2C3C-4A5E-A2E6-0AE564EA7349}" type="datetimeFigureOut">
              <a:rPr lang="en-US" smtClean="0"/>
              <a:t>12/21/2011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0144DC-C0C5-4B85-A1C6-2749B60327B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54034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0144DC-C0C5-4B85-A1C6-2749B60327B5}" type="slidenum">
              <a:rPr lang="en-US" smtClean="0"/>
              <a:t>27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7457AE-9E96-4894-B753-AF07DB24D3AD}" type="datetimeFigureOut">
              <a:rPr lang="en-US"/>
              <a:pPr>
                <a:defRPr/>
              </a:pPr>
              <a:t>12/21/2011</a:t>
            </a:fld>
            <a:endParaRPr lang="en-AU" dirty="0"/>
          </a:p>
        </p:txBody>
      </p:sp>
      <p:sp>
        <p:nvSpPr>
          <p:cNvPr id="5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 dirty="0"/>
          </a:p>
        </p:txBody>
      </p:sp>
      <p:sp>
        <p:nvSpPr>
          <p:cNvPr id="6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9A278B-7708-44F3-AA9B-55CADD2D042B}" type="slidenum">
              <a:rPr lang="en-AU"/>
              <a:pPr>
                <a:defRPr/>
              </a:pPr>
              <a:t>‹#›</a:t>
            </a:fld>
            <a:endParaRPr lang="en-AU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AF7F6C-73CE-40E0-B4ED-2971B1075E87}" type="datetimeFigureOut">
              <a:rPr lang="en-US"/>
              <a:pPr>
                <a:defRPr/>
              </a:pPr>
              <a:t>12/21/2011</a:t>
            </a:fld>
            <a:endParaRPr lang="en-AU" dirty="0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 dirty="0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C7B34B-7358-44AF-BE66-D5F285C7D5A3}" type="slidenum">
              <a:rPr lang="en-AU"/>
              <a:pPr>
                <a:defRPr/>
              </a:pPr>
              <a:t>‹#›</a:t>
            </a:fld>
            <a:endParaRPr lang="en-A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88EFC2-28E7-4FF0-B6B5-BACA47D4BC33}" type="datetimeFigureOut">
              <a:rPr lang="en-US"/>
              <a:pPr>
                <a:defRPr/>
              </a:pPr>
              <a:t>12/21/2011</a:t>
            </a:fld>
            <a:endParaRPr lang="en-AU" dirty="0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 dirty="0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8206C5-C9D1-468B-A83F-A5514C55B29F}" type="slidenum">
              <a:rPr lang="en-AU"/>
              <a:pPr>
                <a:defRPr/>
              </a:pPr>
              <a:t>‹#›</a:t>
            </a:fld>
            <a:endParaRPr lang="en-A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E76A09-ED66-47D7-ACEC-E31E57C94703}" type="datetimeFigureOut">
              <a:rPr lang="en-US"/>
              <a:pPr>
                <a:defRPr/>
              </a:pPr>
              <a:t>12/21/2011</a:t>
            </a:fld>
            <a:endParaRPr lang="en-AU" dirty="0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 dirty="0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5FECA0-E2BD-4662-99E4-BA8A144074C9}" type="slidenum">
              <a:rPr lang="en-AU"/>
              <a:pPr>
                <a:defRPr/>
              </a:pPr>
              <a:t>‹#›</a:t>
            </a:fld>
            <a:endParaRPr lang="en-A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500F7E-EADF-485D-B1D3-15CAD0447F83}" type="datetimeFigureOut">
              <a:rPr lang="en-US"/>
              <a:pPr>
                <a:defRPr/>
              </a:pPr>
              <a:t>12/21/2011</a:t>
            </a:fld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2C539A-666B-4074-872F-62A56DF138D2}" type="slidenum">
              <a:rPr lang="en-AU"/>
              <a:pPr>
                <a:defRPr/>
              </a:pPr>
              <a:t>‹#›</a:t>
            </a:fld>
            <a:endParaRPr lang="en-AU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0C2D66-F11D-48E3-9F73-C8012F6A9CC5}" type="datetimeFigureOut">
              <a:rPr lang="en-US"/>
              <a:pPr>
                <a:defRPr/>
              </a:pPr>
              <a:t>12/21/2011</a:t>
            </a:fld>
            <a:endParaRPr lang="en-AU" dirty="0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 dirty="0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2DC7CE-6B49-466D-BD73-A172E64691E0}" type="slidenum">
              <a:rPr lang="en-AU"/>
              <a:pPr>
                <a:defRPr/>
              </a:pPr>
              <a:t>‹#›</a:t>
            </a:fld>
            <a:endParaRPr lang="en-A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342F25-2616-4785-91DD-CF0D04E6BEEB}" type="datetimeFigureOut">
              <a:rPr lang="en-US"/>
              <a:pPr>
                <a:defRPr/>
              </a:pPr>
              <a:t>12/21/2011</a:t>
            </a:fld>
            <a:endParaRPr lang="en-AU" dirty="0"/>
          </a:p>
        </p:txBody>
      </p:sp>
      <p:sp>
        <p:nvSpPr>
          <p:cNvPr id="8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 dirty="0"/>
          </a:p>
        </p:txBody>
      </p:sp>
      <p:sp>
        <p:nvSpPr>
          <p:cNvPr id="9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BABFFD-C92B-4D8B-89B5-A8445CFA2117}" type="slidenum">
              <a:rPr lang="en-AU"/>
              <a:pPr>
                <a:defRPr/>
              </a:pPr>
              <a:t>‹#›</a:t>
            </a:fld>
            <a:endParaRPr lang="en-A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967BB6-DDBC-4889-8E88-1CF190CCECFE}" type="datetimeFigureOut">
              <a:rPr lang="en-US"/>
              <a:pPr>
                <a:defRPr/>
              </a:pPr>
              <a:t>12/21/2011</a:t>
            </a:fld>
            <a:endParaRPr lang="en-AU" dirty="0"/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 dirty="0"/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17A126-4003-4F89-881F-E794F8C93236}" type="slidenum">
              <a:rPr lang="en-AU"/>
              <a:pPr>
                <a:defRPr/>
              </a:pPr>
              <a:t>‹#›</a:t>
            </a:fld>
            <a:endParaRPr lang="en-A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EBDE4A-AAE2-4F90-9068-48202427FC0F}" type="datetimeFigureOut">
              <a:rPr lang="en-US"/>
              <a:pPr>
                <a:defRPr/>
              </a:pPr>
              <a:t>12/21/2011</a:t>
            </a:fld>
            <a:endParaRPr lang="en-AU" dirty="0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 dirty="0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7D8BD9-65A4-4CBF-8920-9DA2BE2C78AA}" type="slidenum">
              <a:rPr lang="en-AU"/>
              <a:pPr>
                <a:defRPr/>
              </a:pPr>
              <a:t>‹#›</a:t>
            </a:fld>
            <a:endParaRPr lang="en-A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F0CC4D-3789-49B5-9D6A-515AA8A4D671}" type="datetimeFigureOut">
              <a:rPr lang="en-US"/>
              <a:pPr>
                <a:defRPr/>
              </a:pPr>
              <a:t>12/21/2011</a:t>
            </a:fld>
            <a:endParaRPr lang="en-AU" dirty="0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 dirty="0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E52EC0-52A0-442E-B7DA-7259AC5FC286}" type="slidenum">
              <a:rPr lang="en-AU"/>
              <a:pPr>
                <a:defRPr/>
              </a:pPr>
              <a:t>‹#›</a:t>
            </a:fld>
            <a:endParaRPr lang="en-A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nip and Round Single Corner Rectangle 4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" name="Right Triangle 5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dirty="0" smtClean="0"/>
              <a:t>Click icon to add picture</a:t>
            </a:r>
            <a:endParaRPr lang="en-US" noProof="0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B70560-9A69-4215-85D6-6A49D39641F0}" type="datetimeFigureOut">
              <a:rPr lang="en-US"/>
              <a:pPr>
                <a:defRPr/>
              </a:pPr>
              <a:t>12/21/2011</a:t>
            </a:fld>
            <a:endParaRPr lang="en-AU" dirty="0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 dirty="0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27646C-3D4A-4C34-85D8-386D4E753400}" type="slidenum">
              <a:rPr lang="en-AU"/>
              <a:pPr>
                <a:defRPr/>
              </a:pPr>
              <a:t>‹#›</a:t>
            </a:fld>
            <a:endParaRPr lang="en-A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1028" name="Title Placeholder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9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0253B19E-05AF-42AE-8289-5187ACB3103B}" type="datetimeFigureOut">
              <a:rPr lang="en-US"/>
              <a:pPr>
                <a:defRPr/>
              </a:pPr>
              <a:t>12/21/2011</a:t>
            </a:fld>
            <a:endParaRPr lang="en-AU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AU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5732D38-73FC-41F2-A306-B25D9AA5AF1A}" type="slidenum">
              <a:rPr lang="en-AU"/>
              <a:pPr>
                <a:defRPr/>
              </a:pPr>
              <a:t>‹#›</a:t>
            </a:fld>
            <a:endParaRPr lang="en-AU" dirty="0"/>
          </a:p>
        </p:txBody>
      </p:sp>
      <p:grpSp>
        <p:nvGrpSpPr>
          <p:cNvPr id="1033" name="Group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</a:endParaRPr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01" r:id="rId2"/>
    <p:sldLayoutId id="2147483710" r:id="rId3"/>
    <p:sldLayoutId id="2147483702" r:id="rId4"/>
    <p:sldLayoutId id="2147483703" r:id="rId5"/>
    <p:sldLayoutId id="2147483704" r:id="rId6"/>
    <p:sldLayoutId id="2147483705" r:id="rId7"/>
    <p:sldLayoutId id="2147483706" r:id="rId8"/>
    <p:sldLayoutId id="2147483711" r:id="rId9"/>
    <p:sldLayoutId id="2147483707" r:id="rId10"/>
    <p:sldLayoutId id="2147483708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hyperlink" Target="http://www.disabilitycareralliance.org.au/" TargetMode="External"/><Relationship Id="rId3" Type="http://schemas.openxmlformats.org/officeDocument/2006/relationships/hyperlink" Target="http://www.fahcsia.gov.au/sa/disability/progserv/consultation_advocacy/Pages/nds_carer_council.aspx" TargetMode="External"/><Relationship Id="rId7" Type="http://schemas.openxmlformats.org/officeDocument/2006/relationships/hyperlink" Target="http://www.ndis.gov.au/" TargetMode="External"/><Relationship Id="rId2" Type="http://schemas.openxmlformats.org/officeDocument/2006/relationships/hyperlink" Target="http://www.fahcsia.gov.au/sa/disability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pc.gov.au/projects/inquiry/disability-support/report" TargetMode="External"/><Relationship Id="rId5" Type="http://schemas.openxmlformats.org/officeDocument/2006/relationships/hyperlink" Target="http://www.fahcsia.gov.au/sa/disability/progserv/govtint/pages/nds.aspx" TargetMode="External"/><Relationship Id="rId4" Type="http://schemas.openxmlformats.org/officeDocument/2006/relationships/hyperlink" Target="http://www.fahcsia.gov.au/sa/disability/progserv/govtint/Pages/nds_shut.aspx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xfrm>
            <a:off x="357188" y="857250"/>
            <a:ext cx="8229600" cy="2857500"/>
          </a:xfrm>
        </p:spPr>
        <p:txBody>
          <a:bodyPr/>
          <a:lstStyle/>
          <a:p>
            <a:pPr eaLnBrk="1" hangingPunct="1"/>
            <a:r>
              <a:rPr lang="en-AU" sz="3600" dirty="0" smtClean="0">
                <a:solidFill>
                  <a:schemeClr val="bg1"/>
                </a:solidFill>
              </a:rPr>
              <a:t/>
            </a:r>
            <a:br>
              <a:rPr lang="en-AU" sz="3600" dirty="0" smtClean="0">
                <a:solidFill>
                  <a:schemeClr val="bg1"/>
                </a:solidFill>
              </a:rPr>
            </a:br>
            <a:r>
              <a:rPr lang="en-AU" sz="4000" b="1" dirty="0" smtClean="0">
                <a:solidFill>
                  <a:schemeClr val="tx1"/>
                </a:solidFill>
              </a:rPr>
              <a:t>The Evolution of Disability Rights in Australia: where have we been, where are we now, where are we going? </a:t>
            </a:r>
          </a:p>
        </p:txBody>
      </p:sp>
      <p:sp>
        <p:nvSpPr>
          <p:cNvPr id="5123" name="Subtitle 2"/>
          <p:cNvSpPr>
            <a:spLocks noGrp="1"/>
          </p:cNvSpPr>
          <p:nvPr>
            <p:ph idx="1"/>
          </p:nvPr>
        </p:nvSpPr>
        <p:spPr>
          <a:xfrm>
            <a:off x="214313" y="4429125"/>
            <a:ext cx="8443912" cy="1779588"/>
          </a:xfrm>
        </p:spPr>
        <p:txBody>
          <a:bodyPr/>
          <a:lstStyle/>
          <a:p>
            <a:pPr algn="r" eaLnBrk="1" hangingPunct="1">
              <a:buFont typeface="Wingdings 2" pitchFamily="18" charset="2"/>
              <a:buNone/>
            </a:pPr>
            <a:endParaRPr lang="en-AU" sz="2400" b="1" u="sng" dirty="0" smtClean="0"/>
          </a:p>
          <a:p>
            <a:pPr algn="r" eaLnBrk="1" hangingPunct="1">
              <a:buFont typeface="Wingdings 2" pitchFamily="18" charset="2"/>
              <a:buNone/>
            </a:pPr>
            <a:r>
              <a:rPr lang="en-AU" sz="2400" b="1" dirty="0" smtClean="0"/>
              <a:t>Dr Rhonda Galbally A.O.  </a:t>
            </a:r>
            <a:endParaRPr lang="en-AU" sz="2400" dirty="0" smtClean="0"/>
          </a:p>
          <a:p>
            <a:pPr algn="r" eaLnBrk="1" hangingPunct="1">
              <a:buFont typeface="Wingdings 2" pitchFamily="18" charset="2"/>
              <a:buNone/>
            </a:pPr>
            <a:r>
              <a:rPr lang="en-AU" sz="2400" b="1" dirty="0" smtClean="0"/>
              <a:t>Chair National people with Disability and Carers Council</a:t>
            </a:r>
          </a:p>
          <a:p>
            <a:pPr algn="r" eaLnBrk="1" hangingPunct="1">
              <a:buFont typeface="Wingdings 2" pitchFamily="18" charset="2"/>
              <a:buNone/>
            </a:pPr>
            <a:r>
              <a:rPr lang="en-AU" sz="2400" b="1" dirty="0" smtClean="0"/>
              <a:t>Australia    </a:t>
            </a:r>
            <a:endParaRPr lang="en-AU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Font typeface="Wingdings 2" pitchFamily="18" charset="2"/>
              <a:buNone/>
            </a:pPr>
            <a:endParaRPr lang="en-AU" sz="3600" b="1" dirty="0" smtClean="0">
              <a:latin typeface="Calibri" pitchFamily="34" charset="0"/>
            </a:endParaRPr>
          </a:p>
          <a:p>
            <a:pPr marL="0" indent="0" eaLnBrk="1" hangingPunct="1">
              <a:buFont typeface="Wingdings 2" pitchFamily="18" charset="2"/>
              <a:buNone/>
            </a:pPr>
            <a:endParaRPr lang="en-AU" sz="3600" b="1" dirty="0" smtClean="0">
              <a:latin typeface="Calibri" pitchFamily="34" charset="0"/>
            </a:endParaRPr>
          </a:p>
          <a:p>
            <a:pPr marL="0" indent="0" eaLnBrk="1" hangingPunct="1">
              <a:buFont typeface="Wingdings 2" pitchFamily="18" charset="2"/>
              <a:buNone/>
            </a:pPr>
            <a:r>
              <a:rPr lang="en-AU" sz="3600" b="1" dirty="0" smtClean="0">
                <a:latin typeface="Calibri" pitchFamily="34" charset="0"/>
              </a:rPr>
              <a:t>Decline of the</a:t>
            </a:r>
            <a:r>
              <a:rPr lang="en-AU" sz="3600" dirty="0" smtClean="0">
                <a:latin typeface="Calibri" pitchFamily="34" charset="0"/>
              </a:rPr>
              <a:t> </a:t>
            </a:r>
            <a:r>
              <a:rPr lang="en-AU" sz="3600" b="1" dirty="0" smtClean="0">
                <a:latin typeface="Calibri" pitchFamily="34" charset="0"/>
              </a:rPr>
              <a:t>Disability Rights Movement in the 90’s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en-AU" sz="3600" b="1" dirty="0" smtClean="0">
              <a:latin typeface="+mj-lt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en-AU" sz="3600" b="1" dirty="0" smtClean="0">
              <a:latin typeface="+mj-lt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en-AU" sz="3600" b="1" dirty="0" smtClean="0">
                <a:latin typeface="+mj-lt"/>
              </a:rPr>
              <a:t>Carers Rights Movement grows in nineties</a:t>
            </a:r>
            <a:endParaRPr lang="en-AU" sz="3600" dirty="0" smtClean="0">
              <a:latin typeface="+mj-lt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en-AU" sz="36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600" b="1" dirty="0" smtClean="0"/>
              <a:t>Split between people with disabilities, carers and services</a:t>
            </a:r>
          </a:p>
          <a:p>
            <a:pPr marL="0" indent="0">
              <a:buNone/>
            </a:pP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3611825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1"/>
          </p:nvPr>
        </p:nvSpPr>
        <p:spPr>
          <a:xfrm>
            <a:off x="457200" y="1412777"/>
            <a:ext cx="8229600" cy="4176464"/>
          </a:xfrm>
        </p:spPr>
        <p:txBody>
          <a:bodyPr/>
          <a:lstStyle/>
          <a:p>
            <a:pPr eaLnBrk="1" hangingPunct="1">
              <a:buFont typeface="Wingdings 2" pitchFamily="18" charset="2"/>
              <a:buNone/>
            </a:pPr>
            <a:endParaRPr lang="en-AU" sz="2800" dirty="0" smtClean="0">
              <a:latin typeface="Calibri" pitchFamily="34" charset="0"/>
            </a:endParaRPr>
          </a:p>
          <a:p>
            <a:pPr eaLnBrk="1" hangingPunct="1">
              <a:buFont typeface="Wingdings 2" pitchFamily="18" charset="2"/>
              <a:buNone/>
            </a:pPr>
            <a:r>
              <a:rPr lang="en-AU" sz="2800" b="1" dirty="0" smtClean="0">
                <a:latin typeface="Calibri" pitchFamily="34" charset="0"/>
              </a:rPr>
              <a:t>Bill Shorten – former union leader now parliamentary secretary for disability </a:t>
            </a:r>
            <a:r>
              <a:rPr lang="en-US" sz="2800" dirty="0" smtClean="0">
                <a:latin typeface="Calibri" pitchFamily="34" charset="0"/>
              </a:rPr>
              <a:t>said:</a:t>
            </a:r>
            <a:endParaRPr lang="en-AU" sz="2800" dirty="0" smtClean="0">
              <a:latin typeface="Calibri" pitchFamily="34" charset="0"/>
            </a:endParaRPr>
          </a:p>
          <a:p>
            <a:pPr eaLnBrk="1" hangingPunct="1">
              <a:buFont typeface="Wingdings 2" pitchFamily="18" charset="2"/>
              <a:buNone/>
            </a:pPr>
            <a:r>
              <a:rPr lang="en-US" sz="2800" b="1" dirty="0" smtClean="0">
                <a:latin typeface="Calibri" pitchFamily="34" charset="0"/>
              </a:rPr>
              <a:t>“I make no apologies for seeing disability as an issue … of basic civil rights.”</a:t>
            </a:r>
            <a:endParaRPr lang="en-AU" sz="2800" b="1" dirty="0" smtClean="0">
              <a:latin typeface="Calibri" pitchFamily="34" charset="0"/>
            </a:endParaRPr>
          </a:p>
          <a:p>
            <a:pPr eaLnBrk="1" hangingPunct="1">
              <a:buFont typeface="Wingdings 2" pitchFamily="18" charset="2"/>
              <a:buNone/>
            </a:pPr>
            <a:r>
              <a:rPr lang="en-US" sz="2800" dirty="0" smtClean="0">
                <a:latin typeface="Calibri" pitchFamily="34" charset="0"/>
              </a:rPr>
              <a:t> He went onto say … </a:t>
            </a:r>
            <a:r>
              <a:rPr lang="en-US" sz="2800" b="1" dirty="0" smtClean="0">
                <a:latin typeface="Calibri" pitchFamily="34" charset="0"/>
              </a:rPr>
              <a:t>“I believe it is the last frontier of practical civil rights in this country.”</a:t>
            </a:r>
            <a:r>
              <a:rPr lang="en-US" sz="2800" dirty="0" smtClean="0">
                <a:latin typeface="Calibri" pitchFamily="34" charset="0"/>
              </a:rPr>
              <a:t> </a:t>
            </a:r>
            <a:endParaRPr lang="en-AU" sz="2800" dirty="0" smtClean="0">
              <a:latin typeface="Calibri" pitchFamily="34" charset="0"/>
            </a:endParaRPr>
          </a:p>
          <a:p>
            <a:pPr eaLnBrk="1" hangingPunct="1">
              <a:buFont typeface="Wingdings 2" pitchFamily="18" charset="2"/>
              <a:buNone/>
            </a:pPr>
            <a:r>
              <a:rPr lang="en-AU" sz="2800" b="1" dirty="0" smtClean="0">
                <a:latin typeface="Calibri" pitchFamily="34" charset="0"/>
              </a:rPr>
              <a:t>Minister Jenny Macklin </a:t>
            </a:r>
            <a:r>
              <a:rPr lang="en-AU" sz="2800" dirty="0" smtClean="0">
                <a:latin typeface="Calibri" pitchFamily="34" charset="0"/>
              </a:rPr>
              <a:t>– Families, Housing, Community, Social  and Indigenous Affairs (FAHCSIA) </a:t>
            </a:r>
            <a:r>
              <a:rPr lang="en-AU" sz="2800" b="1" dirty="0" smtClean="0">
                <a:latin typeface="Calibri" pitchFamily="34" charset="0"/>
              </a:rPr>
              <a:t>authorised change and reform</a:t>
            </a:r>
          </a:p>
          <a:p>
            <a:pPr eaLnBrk="1" hangingPunct="1"/>
            <a:endParaRPr lang="en-AU" sz="2800" dirty="0" smtClean="0"/>
          </a:p>
        </p:txBody>
      </p:sp>
      <p:sp>
        <p:nvSpPr>
          <p:cNvPr id="2253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AU" sz="4600" b="1" dirty="0" smtClean="0">
                <a:solidFill>
                  <a:schemeClr val="tx1"/>
                </a:solidFill>
              </a:rPr>
              <a:t>December 2007 - The Election of the Labor government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800" b="1" dirty="0" smtClean="0">
                <a:latin typeface="Calibri" pitchFamily="34" charset="0"/>
              </a:rPr>
              <a:t>1 in 5 people in Australia (20 per cent) report having a disability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b="1" dirty="0" smtClean="0">
                <a:latin typeface="Calibri" pitchFamily="34" charset="0"/>
              </a:rPr>
              <a:t>Approximately 410,000  have a severe or profound disability.</a:t>
            </a:r>
            <a:endParaRPr lang="en-AU" sz="2800" b="1" dirty="0" smtClean="0">
              <a:latin typeface="Calibri" pitchFamily="34" charset="0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b="1" dirty="0" smtClean="0">
                <a:latin typeface="Calibri" pitchFamily="34" charset="0"/>
              </a:rPr>
              <a:t>The total  number of people with a severe or profound disability  has risen by 137% since the 1980’s and the number will continue to rise </a:t>
            </a:r>
            <a:endParaRPr lang="en-AU" sz="2800" b="1" dirty="0" smtClean="0">
              <a:latin typeface="Calibri" pitchFamily="34" charset="0"/>
            </a:endParaRPr>
          </a:p>
        </p:txBody>
      </p:sp>
      <p:sp>
        <p:nvSpPr>
          <p:cNvPr id="1741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AU" sz="4600" b="1" dirty="0" smtClean="0"/>
              <a:t/>
            </a:r>
            <a:br>
              <a:rPr lang="en-AU" sz="4600" b="1" dirty="0" smtClean="0"/>
            </a:br>
            <a:r>
              <a:rPr lang="en-AU" sz="4600" b="1" dirty="0" smtClean="0"/>
              <a:t/>
            </a:r>
            <a:br>
              <a:rPr lang="en-AU" sz="4600" b="1" dirty="0" smtClean="0"/>
            </a:br>
            <a:r>
              <a:rPr lang="en-AU" sz="4600" b="1" dirty="0" smtClean="0"/>
              <a:t/>
            </a:r>
            <a:br>
              <a:rPr lang="en-AU" sz="4600" b="1" dirty="0" smtClean="0"/>
            </a:br>
            <a:r>
              <a:rPr lang="en-AU" sz="4600" b="1" dirty="0" smtClean="0"/>
              <a:t/>
            </a:r>
            <a:br>
              <a:rPr lang="en-AU" sz="4600" b="1" dirty="0" smtClean="0"/>
            </a:br>
            <a:r>
              <a:rPr lang="en-AU" sz="4600" b="1" dirty="0" smtClean="0">
                <a:solidFill>
                  <a:schemeClr val="tx1"/>
                </a:solidFill>
              </a:rPr>
              <a:t>2008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60363" indent="-360363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en-US" sz="2800" dirty="0" smtClean="0">
              <a:latin typeface="+mj-lt"/>
            </a:endParaRPr>
          </a:p>
          <a:p>
            <a:pPr marL="360363" indent="-360363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sz="2800" b="1" dirty="0" smtClean="0">
                <a:latin typeface="+mj-lt"/>
              </a:rPr>
              <a:t>Nearly 800,000 Australians receiving Disability Support Pension (DSP) –most  on  DSP for life</a:t>
            </a:r>
            <a:endParaRPr lang="en-AU" sz="2800" b="1" dirty="0" smtClean="0">
              <a:latin typeface="+mj-lt"/>
            </a:endParaRPr>
          </a:p>
          <a:p>
            <a:pPr marL="360363" indent="-360363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sz="2800" b="1" dirty="0" smtClean="0">
                <a:latin typeface="+mj-lt"/>
              </a:rPr>
              <a:t>This goes up by 10,000 a year for under 30 year olds</a:t>
            </a:r>
            <a:endParaRPr lang="en-AU" sz="2800" b="1" dirty="0" smtClean="0">
              <a:latin typeface="+mj-lt"/>
            </a:endParaRP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en-AU" dirty="0"/>
          </a:p>
        </p:txBody>
      </p:sp>
      <p:sp>
        <p:nvSpPr>
          <p:cNvPr id="1843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AU" sz="4000" b="1" dirty="0" smtClean="0">
                <a:solidFill>
                  <a:schemeClr val="tx1"/>
                </a:solidFill>
              </a:rPr>
              <a:t>2008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en-US" sz="2800" dirty="0" smtClean="0">
              <a:latin typeface="+mj-lt"/>
            </a:endParaRP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sz="3200" b="1" dirty="0" smtClean="0">
                <a:latin typeface="+mj-lt"/>
              </a:rPr>
              <a:t>Approximately 550,000 fulltime informal carers</a:t>
            </a:r>
            <a:endParaRPr lang="en-AU" sz="3200" b="1" dirty="0" smtClean="0">
              <a:latin typeface="+mj-lt"/>
            </a:endParaRP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sz="3200" b="1" dirty="0" smtClean="0">
                <a:latin typeface="+mj-lt"/>
              </a:rPr>
              <a:t>Primary carers are likely to be in the poorest two fifths of all households</a:t>
            </a:r>
            <a:endParaRPr lang="en-AU" sz="3200" b="1" dirty="0" smtClean="0">
              <a:latin typeface="+mj-lt"/>
            </a:endParaRP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sz="3200" b="1" dirty="0" smtClean="0">
                <a:latin typeface="+mj-lt"/>
              </a:rPr>
              <a:t>70% are women</a:t>
            </a:r>
            <a:endParaRPr lang="en-AU" sz="3200" b="1" dirty="0" smtClean="0">
              <a:latin typeface="+mj-lt"/>
            </a:endParaRP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sz="3200" b="1" dirty="0" smtClean="0">
                <a:latin typeface="+mj-lt"/>
              </a:rPr>
              <a:t>Over half depressed</a:t>
            </a:r>
            <a:endParaRPr lang="en-AU" sz="3200" b="1" dirty="0" smtClean="0">
              <a:latin typeface="+mj-lt"/>
            </a:endParaRP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en-AU" dirty="0"/>
          </a:p>
        </p:txBody>
      </p:sp>
      <p:sp>
        <p:nvSpPr>
          <p:cNvPr id="2048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AU" sz="4000" b="1" dirty="0" smtClean="0">
                <a:solidFill>
                  <a:schemeClr val="tx1"/>
                </a:solidFill>
              </a:rPr>
              <a:t>2008 - informal carers –family members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sz="3200" b="1" dirty="0" smtClean="0">
                <a:latin typeface="+mj-lt"/>
              </a:rPr>
              <a:t>Approximately  $6.5 billion for payments to community care and support providers</a:t>
            </a:r>
            <a:endParaRPr lang="en-AU" sz="3200" b="1" dirty="0" smtClean="0">
              <a:latin typeface="+mj-lt"/>
            </a:endParaRP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sz="3200" b="1" dirty="0" smtClean="0">
                <a:latin typeface="+mj-lt"/>
              </a:rPr>
              <a:t>Almost $11 billion for income support through the Disability Support Pension for 800,000 Australians</a:t>
            </a:r>
            <a:endParaRPr lang="en-AU" sz="3200" b="1" dirty="0" smtClean="0">
              <a:latin typeface="+mj-lt"/>
            </a:endParaRP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en-AU" dirty="0"/>
          </a:p>
        </p:txBody>
      </p:sp>
      <p:sp>
        <p:nvSpPr>
          <p:cNvPr id="2150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AU" sz="4000" b="1" dirty="0" smtClean="0">
                <a:solidFill>
                  <a:schemeClr val="tx1"/>
                </a:solidFill>
              </a:rPr>
              <a:t>Expenditure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  <a:defRPr/>
            </a:pPr>
            <a:r>
              <a:rPr lang="en-AU" sz="3200" b="1" dirty="0" smtClean="0">
                <a:latin typeface="Calibri" pitchFamily="34" charset="0"/>
              </a:rPr>
              <a:t>In 2008 the Australian Government established the National People with Disabilities and Carers Council </a:t>
            </a:r>
          </a:p>
          <a:p>
            <a:pPr eaLnBrk="1" hangingPunct="1">
              <a:lnSpc>
                <a:spcPct val="90000"/>
              </a:lnSpc>
              <a:defRPr/>
            </a:pPr>
            <a:endParaRPr lang="en-AU" sz="3200" b="1" dirty="0" smtClean="0">
              <a:latin typeface="Calibri" pitchFamily="34" charset="0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en-AU" sz="3200" b="1" dirty="0" smtClean="0">
                <a:latin typeface="Calibri" pitchFamily="34" charset="0"/>
              </a:rPr>
              <a:t>Upgraded the seniority of membership</a:t>
            </a:r>
          </a:p>
          <a:p>
            <a:pPr marL="0" indent="0" eaLnBrk="1" hangingPunct="1">
              <a:lnSpc>
                <a:spcPct val="90000"/>
              </a:lnSpc>
              <a:buNone/>
              <a:defRPr/>
            </a:pPr>
            <a:endParaRPr lang="en-AU" sz="3200" b="1" dirty="0" smtClean="0">
              <a:latin typeface="Calibri" pitchFamily="34" charset="0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en-AU" sz="3200" b="1" dirty="0" smtClean="0">
                <a:latin typeface="Calibri" pitchFamily="34" charset="0"/>
              </a:rPr>
              <a:t>business, unions, services, people with disabilities and carers</a:t>
            </a:r>
          </a:p>
        </p:txBody>
      </p:sp>
      <p:sp>
        <p:nvSpPr>
          <p:cNvPr id="3072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AU" sz="4000" b="1" dirty="0" smtClean="0">
                <a:solidFill>
                  <a:schemeClr val="tx1"/>
                </a:solidFill>
              </a:rPr>
              <a:t>The National People with Disabilities and Carers Council: Advises Government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AU" sz="4000" b="1" dirty="0" smtClean="0">
                <a:solidFill>
                  <a:schemeClr val="tx1"/>
                </a:solidFill>
              </a:rPr>
              <a:t>The Council Consulted to </a:t>
            </a:r>
            <a:r>
              <a:rPr lang="en-AU" sz="4000" b="1" dirty="0">
                <a:solidFill>
                  <a:schemeClr val="tx1"/>
                </a:solidFill>
              </a:rPr>
              <a:t>D</a:t>
            </a:r>
            <a:r>
              <a:rPr lang="en-AU" sz="4000" b="1" dirty="0" smtClean="0">
                <a:solidFill>
                  <a:schemeClr val="tx1"/>
                </a:solidFill>
              </a:rPr>
              <a:t>evelop the National Disability Strategy</a:t>
            </a:r>
          </a:p>
        </p:txBody>
      </p:sp>
      <p:sp>
        <p:nvSpPr>
          <p:cNvPr id="36867" name="Content Placeholder 2"/>
          <p:cNvSpPr>
            <a:spLocks noGrp="1"/>
          </p:cNvSpPr>
          <p:nvPr>
            <p:ph idx="1"/>
          </p:nvPr>
        </p:nvSpPr>
        <p:spPr>
          <a:xfrm>
            <a:off x="457200" y="1772817"/>
            <a:ext cx="8229600" cy="4551784"/>
          </a:xfrm>
        </p:spPr>
        <p:txBody>
          <a:bodyPr/>
          <a:lstStyle/>
          <a:p>
            <a:pPr eaLnBrk="1" hangingPunct="1"/>
            <a:r>
              <a:rPr lang="en-AU" sz="3200" b="1" dirty="0" smtClean="0">
                <a:latin typeface="+mj-lt"/>
              </a:rPr>
              <a:t>Health and Wellbeing</a:t>
            </a:r>
          </a:p>
          <a:p>
            <a:pPr eaLnBrk="1" hangingPunct="1"/>
            <a:r>
              <a:rPr lang="en-AU" sz="3200" b="1" dirty="0" smtClean="0">
                <a:latin typeface="+mj-lt"/>
              </a:rPr>
              <a:t>Personal and Community Support</a:t>
            </a:r>
          </a:p>
          <a:p>
            <a:pPr eaLnBrk="1" hangingPunct="1"/>
            <a:r>
              <a:rPr lang="en-AU" sz="3200" b="1" dirty="0" smtClean="0">
                <a:latin typeface="+mj-lt"/>
              </a:rPr>
              <a:t>Economic Security</a:t>
            </a:r>
          </a:p>
          <a:p>
            <a:pPr eaLnBrk="1" hangingPunct="1"/>
            <a:r>
              <a:rPr lang="en-AU" sz="3200" b="1" dirty="0">
                <a:latin typeface="+mj-lt"/>
              </a:rPr>
              <a:t>L</a:t>
            </a:r>
            <a:r>
              <a:rPr lang="en-AU" sz="3200" b="1" dirty="0" smtClean="0">
                <a:latin typeface="+mj-lt"/>
              </a:rPr>
              <a:t>earning and Skills</a:t>
            </a:r>
          </a:p>
          <a:p>
            <a:pPr eaLnBrk="1" hangingPunct="1"/>
            <a:r>
              <a:rPr lang="en-AU" sz="3200" b="1" dirty="0" smtClean="0">
                <a:latin typeface="+mj-lt"/>
              </a:rPr>
              <a:t>Rights, Protection, Justice and Legislation</a:t>
            </a:r>
          </a:p>
          <a:p>
            <a:pPr eaLnBrk="1" hangingPunct="1"/>
            <a:r>
              <a:rPr lang="en-AU" sz="3200" b="1" dirty="0" smtClean="0">
                <a:latin typeface="+mj-lt"/>
              </a:rPr>
              <a:t>Inclusive and Accessible Communities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en-AU" sz="2800" dirty="0" smtClean="0">
              <a:latin typeface="Calibri" pitchFamily="34" charset="0"/>
            </a:endParaRPr>
          </a:p>
          <a:p>
            <a:pPr eaLnBrk="1" hangingPunct="1">
              <a:buFont typeface="Wingdings 2" pitchFamily="18" charset="2"/>
              <a:buNone/>
            </a:pPr>
            <a:r>
              <a:rPr lang="en-AU" sz="3600" b="1" dirty="0" smtClean="0">
                <a:latin typeface="Calibri" pitchFamily="34" charset="0"/>
              </a:rPr>
              <a:t>   In the nineteenth and early part of the 20</a:t>
            </a:r>
            <a:r>
              <a:rPr lang="en-AU" sz="3600" b="1" baseline="30000" dirty="0" smtClean="0">
                <a:latin typeface="Calibri" pitchFamily="34" charset="0"/>
              </a:rPr>
              <a:t>th</a:t>
            </a:r>
            <a:r>
              <a:rPr lang="en-AU" sz="3600" b="1" dirty="0" smtClean="0">
                <a:latin typeface="Calibri" pitchFamily="34" charset="0"/>
              </a:rPr>
              <a:t> Century people with disabilities in Australia were viewed as poor helpless cripples, blind beggars, dumb idiots begging from the guilt ridden passerby.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 2" pitchFamily="18" charset="2"/>
              <a:buNone/>
            </a:pPr>
            <a:r>
              <a:rPr lang="en-US" sz="3000" b="1" dirty="0">
                <a:latin typeface="Calibri" pitchFamily="34" charset="0"/>
              </a:rPr>
              <a:t>A</a:t>
            </a:r>
            <a:r>
              <a:rPr lang="en-US" sz="3000" b="1" dirty="0" smtClean="0">
                <a:latin typeface="Calibri" pitchFamily="34" charset="0"/>
              </a:rPr>
              <a:t> nationwide consultation asking people with disabilities and their families two important questions: </a:t>
            </a:r>
            <a:endParaRPr lang="en-AU" sz="3000" b="1" dirty="0" smtClean="0">
              <a:latin typeface="Calibri" pitchFamily="34" charset="0"/>
            </a:endParaRPr>
          </a:p>
          <a:p>
            <a:pPr lvl="1" eaLnBrk="1" hangingPunct="1"/>
            <a:r>
              <a:rPr lang="en-US" sz="3000" b="1" dirty="0" smtClean="0">
                <a:latin typeface="Calibri" pitchFamily="34" charset="0"/>
              </a:rPr>
              <a:t>What is your life like now?</a:t>
            </a:r>
            <a:endParaRPr lang="en-AU" sz="3000" b="1" dirty="0" smtClean="0">
              <a:latin typeface="Calibri" pitchFamily="34" charset="0"/>
            </a:endParaRPr>
          </a:p>
          <a:p>
            <a:pPr lvl="1" eaLnBrk="1" hangingPunct="1"/>
            <a:r>
              <a:rPr lang="en-US" sz="3000" b="1" dirty="0" smtClean="0">
                <a:latin typeface="Calibri" pitchFamily="34" charset="0"/>
              </a:rPr>
              <a:t>What would you like your life to be like?</a:t>
            </a:r>
            <a:endParaRPr lang="en-AU" sz="3000" b="1" dirty="0" smtClean="0">
              <a:latin typeface="Calibri" pitchFamily="34" charset="0"/>
            </a:endParaRPr>
          </a:p>
          <a:p>
            <a:pPr eaLnBrk="1" hangingPunct="1">
              <a:buFont typeface="Wingdings 2" pitchFamily="18" charset="2"/>
              <a:buNone/>
            </a:pPr>
            <a:r>
              <a:rPr lang="en-US" sz="3000" b="1" dirty="0" smtClean="0">
                <a:latin typeface="Calibri" pitchFamily="34" charset="0"/>
              </a:rPr>
              <a:t>No Australian Government had ever asked people with disabilities those questions before.</a:t>
            </a:r>
            <a:endParaRPr lang="en-AU" sz="3000" b="1" dirty="0" smtClean="0">
              <a:latin typeface="Calibri" pitchFamily="34" charset="0"/>
            </a:endParaRPr>
          </a:p>
          <a:p>
            <a:pPr eaLnBrk="1" hangingPunct="1"/>
            <a:endParaRPr lang="en-AU" sz="2800" dirty="0" smtClean="0"/>
          </a:p>
        </p:txBody>
      </p:sp>
      <p:sp>
        <p:nvSpPr>
          <p:cNvPr id="2355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AU" sz="4600" b="1" dirty="0" smtClean="0">
                <a:solidFill>
                  <a:schemeClr val="tx1"/>
                </a:solidFill>
              </a:rPr>
              <a:t>Shut Out –Consultation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en-US" sz="3200" dirty="0" smtClean="0">
              <a:latin typeface="Calibri" pitchFamily="34" charset="0"/>
            </a:endParaRPr>
          </a:p>
          <a:p>
            <a:pPr eaLnBrk="1" hangingPunct="1"/>
            <a:r>
              <a:rPr lang="en-US" sz="3200" b="1" dirty="0" smtClean="0">
                <a:latin typeface="Calibri" pitchFamily="34" charset="0"/>
              </a:rPr>
              <a:t>More than 760 individuals and organisations made written submissions. </a:t>
            </a:r>
          </a:p>
          <a:p>
            <a:pPr eaLnBrk="1" hangingPunct="1">
              <a:buFont typeface="Wingdings 2" pitchFamily="18" charset="2"/>
              <a:buNone/>
            </a:pPr>
            <a:endParaRPr lang="en-AU" sz="3200" b="1" dirty="0" smtClean="0">
              <a:latin typeface="Calibri" pitchFamily="34" charset="0"/>
            </a:endParaRPr>
          </a:p>
          <a:p>
            <a:pPr eaLnBrk="1" hangingPunct="1"/>
            <a:r>
              <a:rPr lang="en-US" sz="3200" b="1" dirty="0" smtClean="0">
                <a:latin typeface="Calibri" pitchFamily="34" charset="0"/>
              </a:rPr>
              <a:t>More than 2,500 attended public consultations across the country.</a:t>
            </a:r>
            <a:endParaRPr lang="en-AU" sz="3200" b="1" dirty="0" smtClean="0">
              <a:latin typeface="Calibri" pitchFamily="34" charset="0"/>
            </a:endParaRPr>
          </a:p>
        </p:txBody>
      </p:sp>
      <p:sp>
        <p:nvSpPr>
          <p:cNvPr id="2457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AU" sz="4000" b="1" dirty="0" smtClean="0">
                <a:solidFill>
                  <a:schemeClr val="tx1"/>
                </a:solidFill>
              </a:rPr>
              <a:t>The Shut Out consultation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AU" sz="2800" b="1" dirty="0" smtClean="0">
                <a:latin typeface="+mj-lt"/>
              </a:rPr>
              <a:t>Early intervention</a:t>
            </a:r>
            <a:r>
              <a:rPr lang="en-AU" sz="2800" dirty="0" smtClean="0">
                <a:latin typeface="+mj-lt"/>
              </a:rPr>
              <a:t> – </a:t>
            </a:r>
            <a:r>
              <a:rPr lang="en-AU" sz="2800" b="1" dirty="0" smtClean="0">
                <a:latin typeface="+mj-lt"/>
              </a:rPr>
              <a:t>failure to get enough at the right time in the right way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AU" sz="2800" b="1" dirty="0" smtClean="0">
                <a:latin typeface="+mj-lt"/>
              </a:rPr>
              <a:t>Education – failure of mainstream –</a:t>
            </a:r>
            <a:endParaRPr lang="en-AU" sz="2800" dirty="0" smtClean="0">
              <a:latin typeface="+mj-lt"/>
            </a:endParaRPr>
          </a:p>
          <a:p>
            <a:pPr marL="640080" lvl="1" indent="-246888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b="1" dirty="0" smtClean="0">
                <a:latin typeface="+mj-lt"/>
              </a:rPr>
              <a:t>Only half as many people with disabilities have completed Year 12, compared to people without a disability. </a:t>
            </a:r>
            <a:endParaRPr lang="en-AU" dirty="0" smtClean="0">
              <a:latin typeface="+mj-lt"/>
            </a:endParaRPr>
          </a:p>
          <a:p>
            <a:pPr marL="640080" lvl="1" indent="-246888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b="1" dirty="0" smtClean="0">
                <a:latin typeface="+mj-lt"/>
              </a:rPr>
              <a:t>And as a result they are far less likely go on to higher education or further training. </a:t>
            </a:r>
            <a:endParaRPr lang="en-AU" b="1" dirty="0" smtClean="0">
              <a:latin typeface="+mj-lt"/>
            </a:endParaRPr>
          </a:p>
          <a:p>
            <a:pPr marL="640080" lvl="1" indent="-246888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b="1" dirty="0" smtClean="0">
                <a:latin typeface="+mj-lt"/>
              </a:rPr>
              <a:t>Only half as many people with a disability have completed a diploma or higher qualification, compared to people without a disability</a:t>
            </a:r>
            <a:r>
              <a:rPr lang="en-US" dirty="0" smtClean="0">
                <a:latin typeface="+mj-lt"/>
              </a:rPr>
              <a:t>.</a:t>
            </a:r>
            <a:endParaRPr lang="en-AU" dirty="0" smtClean="0">
              <a:latin typeface="+mj-lt"/>
            </a:endParaRP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en-AU" dirty="0"/>
          </a:p>
        </p:txBody>
      </p:sp>
      <p:sp>
        <p:nvSpPr>
          <p:cNvPr id="2560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AU" sz="4000" b="1" dirty="0" smtClean="0">
                <a:solidFill>
                  <a:schemeClr val="tx1"/>
                </a:solidFill>
              </a:rPr>
              <a:t>The Shut Out Consultation found for example: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None/>
            </a:pPr>
            <a:endParaRPr lang="en-AU" sz="2800" dirty="0" smtClean="0">
              <a:latin typeface="Calibri" pitchFamily="34" charset="0"/>
            </a:endParaRPr>
          </a:p>
          <a:p>
            <a:pPr eaLnBrk="1" hangingPunct="1"/>
            <a:r>
              <a:rPr lang="en-AU" sz="3200" b="1" dirty="0" smtClean="0">
                <a:latin typeface="Calibri" pitchFamily="34" charset="0"/>
              </a:rPr>
              <a:t>Jobs – discrimination; unemployment rate</a:t>
            </a:r>
          </a:p>
          <a:p>
            <a:pPr eaLnBrk="1" hangingPunct="1"/>
            <a:r>
              <a:rPr lang="en-AU" sz="3200" b="1" dirty="0" smtClean="0">
                <a:latin typeface="Calibri" pitchFamily="34" charset="0"/>
              </a:rPr>
              <a:t> </a:t>
            </a:r>
            <a:r>
              <a:rPr lang="en-US" sz="3200" b="1" dirty="0" smtClean="0">
                <a:latin typeface="Calibri" pitchFamily="34" charset="0"/>
              </a:rPr>
              <a:t>53.2 per cent of people with disabilities participated in the labour force as compared to 80.6 per cent of those without a disability.   </a:t>
            </a:r>
          </a:p>
          <a:p>
            <a:pPr eaLnBrk="1" hangingPunct="1"/>
            <a:r>
              <a:rPr lang="en-US" sz="3200" b="1" dirty="0" smtClean="0">
                <a:latin typeface="Calibri" pitchFamily="34" charset="0"/>
              </a:rPr>
              <a:t>Since 1993, the labour force participation rate of people with disabilities has fallen, while the rate for people without disabilities has risen</a:t>
            </a:r>
          </a:p>
          <a:p>
            <a:pPr eaLnBrk="1" hangingPunct="1"/>
            <a:endParaRPr lang="en-AU" sz="3200" b="1" dirty="0" smtClean="0">
              <a:latin typeface="Calibri" pitchFamily="34" charset="0"/>
            </a:endParaRPr>
          </a:p>
          <a:p>
            <a:pPr eaLnBrk="1" hangingPunct="1"/>
            <a:endParaRPr lang="en-AU" dirty="0" smtClean="0"/>
          </a:p>
        </p:txBody>
      </p:sp>
      <p:sp>
        <p:nvSpPr>
          <p:cNvPr id="2765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AU" sz="4000" b="1" dirty="0" smtClean="0">
                <a:solidFill>
                  <a:schemeClr val="tx1"/>
                </a:solidFill>
              </a:rPr>
              <a:t>Shut Out and Employment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endParaRPr lang="en-AU" sz="2800" dirty="0" smtClean="0">
              <a:latin typeface="Calibri" pitchFamily="34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en-US" sz="3200" b="1" dirty="0" smtClean="0">
                <a:latin typeface="Calibri" pitchFamily="34" charset="0"/>
              </a:rPr>
              <a:t>A miserable drip feed of services</a:t>
            </a:r>
          </a:p>
          <a:p>
            <a:pPr eaLnBrk="1" hangingPunct="1">
              <a:lnSpc>
                <a:spcPct val="80000"/>
              </a:lnSpc>
            </a:pPr>
            <a:r>
              <a:rPr lang="en-US" sz="3200" b="1" dirty="0" smtClean="0">
                <a:latin typeface="Calibri" pitchFamily="34" charset="0"/>
              </a:rPr>
              <a:t>Service system broken </a:t>
            </a:r>
          </a:p>
          <a:p>
            <a:pPr eaLnBrk="1" hangingPunct="1">
              <a:lnSpc>
                <a:spcPct val="80000"/>
              </a:lnSpc>
            </a:pPr>
            <a:r>
              <a:rPr lang="en-US" sz="3200" b="1" dirty="0" smtClean="0">
                <a:latin typeface="Calibri" pitchFamily="34" charset="0"/>
              </a:rPr>
              <a:t>Projections show that over the next 70 years the growth in the group of people with a severe disability will be between two and three times population growth as a whole. </a:t>
            </a:r>
            <a:endParaRPr lang="en-AU" sz="3200" b="1" dirty="0" smtClean="0">
              <a:latin typeface="Calibri" pitchFamily="34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en-US" sz="3200" b="1" dirty="0" smtClean="0">
                <a:latin typeface="Calibri" pitchFamily="34" charset="0"/>
              </a:rPr>
              <a:t>At the same time the number of unpaid carers is expected to decline markedly – ageing, working</a:t>
            </a:r>
            <a:endParaRPr lang="en-AU" sz="3200" b="1" dirty="0" smtClean="0">
              <a:latin typeface="Calibri" pitchFamily="34" charset="0"/>
            </a:endParaRPr>
          </a:p>
        </p:txBody>
      </p:sp>
      <p:sp>
        <p:nvSpPr>
          <p:cNvPr id="2969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AU" sz="4600" b="1" dirty="0" smtClean="0">
                <a:solidFill>
                  <a:schemeClr val="tx1"/>
                </a:solidFill>
              </a:rPr>
              <a:t>Shut Out and Disability Services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Font typeface="Wingdings 2" pitchFamily="18" charset="2"/>
              <a:buNone/>
            </a:pPr>
            <a:endParaRPr lang="en-US" sz="3600" b="1" dirty="0" smtClean="0">
              <a:latin typeface="Calibri" pitchFamily="34" charset="0"/>
            </a:endParaRPr>
          </a:p>
          <a:p>
            <a:pPr marL="0" indent="0" eaLnBrk="1" hangingPunct="1">
              <a:buFont typeface="Wingdings 2" pitchFamily="18" charset="2"/>
              <a:buNone/>
            </a:pPr>
            <a:r>
              <a:rPr lang="en-US" sz="4000" b="1" dirty="0" smtClean="0">
                <a:latin typeface="Calibri" pitchFamily="34" charset="0"/>
              </a:rPr>
              <a:t>A No Fault National Disability Insurance Scheme –</a:t>
            </a:r>
          </a:p>
          <a:p>
            <a:pPr marL="0" indent="0" eaLnBrk="1" hangingPunct="1">
              <a:buFont typeface="Wingdings 2" pitchFamily="18" charset="2"/>
              <a:buNone/>
            </a:pPr>
            <a:r>
              <a:rPr lang="en-US" sz="4000" b="1" dirty="0" smtClean="0">
                <a:latin typeface="Calibri" pitchFamily="34" charset="0"/>
              </a:rPr>
              <a:t>November 2009 the Government announces a Productivity Commission Enquiry </a:t>
            </a:r>
            <a:endParaRPr lang="en-AU" sz="4000" b="1" dirty="0" smtClean="0">
              <a:latin typeface="Calibri" pitchFamily="34" charset="0"/>
            </a:endParaRPr>
          </a:p>
        </p:txBody>
      </p:sp>
      <p:sp>
        <p:nvSpPr>
          <p:cNvPr id="3174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b="1" dirty="0" smtClean="0">
                <a:solidFill>
                  <a:schemeClr val="tx1"/>
                </a:solidFill>
                <a:latin typeface="Calibri" pitchFamily="34" charset="0"/>
              </a:rPr>
              <a:t>The Shut Out consultation calls for: </a:t>
            </a:r>
            <a:r>
              <a:rPr lang="en-US" sz="4000" b="1" dirty="0" smtClean="0">
                <a:latin typeface="Calibri" pitchFamily="34" charset="0"/>
              </a:rPr>
              <a:t/>
            </a:r>
            <a:br>
              <a:rPr lang="en-US" sz="4000" b="1" dirty="0" smtClean="0">
                <a:latin typeface="Calibri" pitchFamily="34" charset="0"/>
              </a:rPr>
            </a:br>
            <a:endParaRPr lang="en-AU" sz="4000" b="1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600" b="1" dirty="0">
                <a:solidFill>
                  <a:srgbClr val="000000"/>
                </a:solidFill>
              </a:rPr>
              <a:t>Productivity Commission reports to Government August 2011</a:t>
            </a:r>
            <a:endParaRPr lang="en-US" sz="3600" b="1" dirty="0" smtClean="0"/>
          </a:p>
          <a:p>
            <a:r>
              <a:rPr lang="en-US" sz="3600" b="1" dirty="0" smtClean="0"/>
              <a:t>9 days later Government announces its intention to implement </a:t>
            </a:r>
          </a:p>
          <a:p>
            <a:r>
              <a:rPr lang="en-US" sz="3600" b="1" dirty="0" smtClean="0"/>
              <a:t>Bipartisan support</a:t>
            </a:r>
          </a:p>
        </p:txBody>
      </p:sp>
    </p:spTree>
    <p:extLst>
      <p:ext uri="{BB962C8B-B14F-4D97-AF65-F5344CB8AC3E}">
        <p14:creationId xmlns:p14="http://schemas.microsoft.com/office/powerpoint/2010/main" val="351801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AU" b="1" dirty="0" smtClean="0">
                <a:solidFill>
                  <a:schemeClr val="tx1"/>
                </a:solidFill>
              </a:rPr>
              <a:t>National Disability Insurance Scheme</a:t>
            </a:r>
          </a:p>
        </p:txBody>
      </p:sp>
      <p:sp>
        <p:nvSpPr>
          <p:cNvPr id="3789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z="3200" b="1" dirty="0" smtClean="0"/>
              <a:t>    A National Disability Insurance Scheme will provide funding for early intervention, essential care, support, therapy, aids and equipment, home modifications and training</a:t>
            </a:r>
          </a:p>
          <a:p>
            <a:pPr eaLnBrk="1" hangingPunct="1"/>
            <a:r>
              <a:rPr lang="en-AU" sz="3200" b="1" dirty="0" smtClean="0"/>
              <a:t>   Insurance provides an incentive to load up early support to get best results – people being educated, working and  contributing back to pool of funds</a:t>
            </a:r>
            <a:endParaRPr lang="en-AU" sz="3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/>
          <p:cNvSpPr>
            <a:spLocks noGrp="1"/>
          </p:cNvSpPr>
          <p:nvPr>
            <p:ph type="title"/>
          </p:nvPr>
        </p:nvSpPr>
        <p:spPr>
          <a:xfrm>
            <a:off x="571500" y="500063"/>
            <a:ext cx="8229600" cy="1200745"/>
          </a:xfrm>
        </p:spPr>
        <p:txBody>
          <a:bodyPr/>
          <a:lstStyle/>
          <a:p>
            <a:pPr eaLnBrk="1" hangingPunct="1"/>
            <a:r>
              <a:rPr lang="en-US" sz="4000" b="1" dirty="0" smtClean="0">
                <a:solidFill>
                  <a:schemeClr val="tx1"/>
                </a:solidFill>
              </a:rPr>
              <a:t>National Disability Insurance Scheme</a:t>
            </a:r>
            <a:r>
              <a:rPr lang="en-US" sz="2800" dirty="0" smtClean="0"/>
              <a:t/>
            </a:r>
            <a:br>
              <a:rPr lang="en-US" sz="2800" dirty="0" smtClean="0"/>
            </a:br>
            <a:endParaRPr lang="en-AU" sz="2800" b="1" dirty="0" smtClean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063" y="1340768"/>
            <a:ext cx="8229600" cy="5334670"/>
          </a:xfrm>
        </p:spPr>
        <p:txBody>
          <a:bodyPr/>
          <a:lstStyle/>
          <a:p>
            <a:pPr eaLnBrk="1" hangingPunct="1">
              <a:defRPr/>
            </a:pPr>
            <a:r>
              <a:rPr lang="en-US" sz="4000" b="1" dirty="0" smtClean="0">
                <a:latin typeface="+mj-lt"/>
              </a:rPr>
              <a:t>The scheme will provide assistance to all people with a disability no matter how they become  disabled </a:t>
            </a:r>
            <a:endParaRPr lang="en-AU" sz="4000" b="1" dirty="0" smtClean="0">
              <a:latin typeface="+mj-lt"/>
            </a:endParaRPr>
          </a:p>
          <a:p>
            <a:pPr eaLnBrk="1" hangingPunct="1">
              <a:defRPr/>
            </a:pPr>
            <a:r>
              <a:rPr lang="en-US" sz="4000" b="1" dirty="0" smtClean="0">
                <a:latin typeface="+mj-lt"/>
              </a:rPr>
              <a:t>It will put an end to the current inequities that see people receiving different levels of support depending on how their disability is acquired </a:t>
            </a:r>
            <a:endParaRPr lang="en-AU" sz="4000" b="1" dirty="0" smtClean="0">
              <a:latin typeface="+mj-lt"/>
            </a:endParaRPr>
          </a:p>
          <a:p>
            <a:pPr eaLnBrk="1" hangingPunct="1">
              <a:defRPr/>
            </a:pPr>
            <a:endParaRPr lang="en-A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National Disability Insurance Scheme - Transformative 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600" b="1" dirty="0" smtClean="0">
                <a:solidFill>
                  <a:srgbClr val="000000"/>
                </a:solidFill>
              </a:rPr>
              <a:t>Individualized funding</a:t>
            </a:r>
          </a:p>
          <a:p>
            <a:r>
              <a:rPr lang="en-US" sz="3600" b="1" dirty="0" smtClean="0">
                <a:solidFill>
                  <a:srgbClr val="000000"/>
                </a:solidFill>
              </a:rPr>
              <a:t>All disability</a:t>
            </a:r>
          </a:p>
          <a:p>
            <a:r>
              <a:rPr lang="en-US" sz="3600" b="1" dirty="0" smtClean="0">
                <a:solidFill>
                  <a:srgbClr val="000000"/>
                </a:solidFill>
              </a:rPr>
              <a:t>Double the current funding – an additional $6.5Bill</a:t>
            </a:r>
          </a:p>
          <a:p>
            <a:r>
              <a:rPr lang="en-US" sz="3600" b="1" dirty="0" smtClean="0">
                <a:solidFill>
                  <a:srgbClr val="000000"/>
                </a:solidFill>
              </a:rPr>
              <a:t>Completely reformed system</a:t>
            </a:r>
          </a:p>
          <a:p>
            <a:r>
              <a:rPr lang="en-US" sz="3600" b="1" dirty="0" smtClean="0">
                <a:solidFill>
                  <a:srgbClr val="000000"/>
                </a:solidFill>
              </a:rPr>
              <a:t>Starts rolling out in 2013</a:t>
            </a:r>
          </a:p>
          <a:p>
            <a:r>
              <a:rPr lang="en-US" sz="3600" b="1" dirty="0" smtClean="0">
                <a:solidFill>
                  <a:srgbClr val="000000"/>
                </a:solidFill>
              </a:rPr>
              <a:t>Fully implemented 2017</a:t>
            </a:r>
          </a:p>
          <a:p>
            <a:endParaRPr lang="en-US" sz="3600" b="1" dirty="0" smtClean="0">
              <a:solidFill>
                <a:srgbClr val="000000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3800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 2" pitchFamily="18" charset="2"/>
              <a:buNone/>
            </a:pPr>
            <a:endParaRPr lang="en-AU" sz="2800" dirty="0" smtClean="0">
              <a:latin typeface="Calibri" pitchFamily="34" charset="0"/>
            </a:endParaRPr>
          </a:p>
          <a:p>
            <a:pPr eaLnBrk="1" hangingPunct="1">
              <a:buFont typeface="Wingdings 2" pitchFamily="18" charset="2"/>
              <a:buNone/>
            </a:pPr>
            <a:r>
              <a:rPr lang="en-AU" sz="3200" dirty="0" smtClean="0">
                <a:latin typeface="Calibri" pitchFamily="34" charset="0"/>
              </a:rPr>
              <a:t>   </a:t>
            </a:r>
            <a:r>
              <a:rPr lang="en-AU" sz="3600" b="1" dirty="0" smtClean="0">
                <a:latin typeface="Calibri" pitchFamily="34" charset="0"/>
              </a:rPr>
              <a:t>People with disabilities were denied the right to participate in society – school, work, housing, transport, recreation, sport and social groups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itle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1932062"/>
          </a:xfrm>
        </p:spPr>
        <p:txBody>
          <a:bodyPr/>
          <a:lstStyle/>
          <a:p>
            <a:pPr eaLnBrk="1" hangingPunct="1"/>
            <a:r>
              <a:rPr lang="en-AU" b="1" dirty="0" smtClean="0">
                <a:solidFill>
                  <a:schemeClr val="tx1"/>
                </a:solidFill>
              </a:rPr>
              <a:t>Alliance between Carers, People with Disabilities and Service Providers</a:t>
            </a:r>
          </a:p>
        </p:txBody>
      </p:sp>
      <p:sp>
        <p:nvSpPr>
          <p:cNvPr id="3584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endParaRPr lang="en-AU" sz="2400" b="1" dirty="0" smtClean="0">
              <a:latin typeface="Calibri" pitchFamily="34" charset="0"/>
            </a:endParaRPr>
          </a:p>
          <a:p>
            <a:pPr eaLnBrk="1" hangingPunct="1">
              <a:lnSpc>
                <a:spcPct val="90000"/>
              </a:lnSpc>
              <a:defRPr/>
            </a:pPr>
            <a:endParaRPr lang="en-AU" sz="2400" b="1" dirty="0" smtClean="0">
              <a:latin typeface="Calibri" pitchFamily="34" charset="0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en-AU" sz="3200" b="1" dirty="0" smtClean="0">
                <a:latin typeface="Calibri" pitchFamily="34" charset="0"/>
              </a:rPr>
              <a:t>An alliance  of Carers Australia , the Australian Federation of Disability Organisations and  National Disability Services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AU" sz="3200" b="1" dirty="0" smtClean="0">
                <a:latin typeface="Calibri" pitchFamily="34" charset="0"/>
              </a:rPr>
              <a:t>The National Disability and Carers Alliance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AU" sz="3200" b="1" dirty="0" smtClean="0">
                <a:latin typeface="Calibri" pitchFamily="34" charset="0"/>
              </a:rPr>
              <a:t>Joint Vision  - Joint Agenda – Joint Action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AU" sz="3200" b="1" dirty="0" smtClean="0">
                <a:latin typeface="Calibri" pitchFamily="34" charset="0"/>
              </a:rPr>
              <a:t>Every Australian counts Campaign  - 100,000</a:t>
            </a:r>
          </a:p>
          <a:p>
            <a:pPr eaLnBrk="1" hangingPunct="1"/>
            <a:endParaRPr lang="en-A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548680"/>
            <a:ext cx="8229600" cy="1143000"/>
          </a:xfrm>
        </p:spPr>
        <p:txBody>
          <a:bodyPr/>
          <a:lstStyle/>
          <a:p>
            <a:r>
              <a:rPr lang="en-US" b="1" dirty="0" smtClean="0">
                <a:solidFill>
                  <a:srgbClr val="000000"/>
                </a:solidFill>
              </a:rPr>
              <a:t>How has commitment to major reform been won?</a:t>
            </a:r>
            <a:endParaRPr lang="en-US" b="1" dirty="0">
              <a:solidFill>
                <a:srgbClr val="0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b="1" dirty="0" smtClean="0"/>
              <a:t>A willing Government committed to social justice</a:t>
            </a:r>
          </a:p>
          <a:p>
            <a:r>
              <a:rPr lang="en-US" sz="2800" b="1" dirty="0" smtClean="0"/>
              <a:t>A strong Advisory Council bringing together people with disabilities, carers and services</a:t>
            </a:r>
          </a:p>
          <a:p>
            <a:r>
              <a:rPr lang="en-US" sz="2800" b="1" dirty="0" smtClean="0"/>
              <a:t>A formal Alliance outside government between carers, people with disabilities and service organisations</a:t>
            </a:r>
          </a:p>
          <a:p>
            <a:r>
              <a:rPr lang="en-US" sz="2800" b="1" dirty="0" smtClean="0"/>
              <a:t>A professionally run campaign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1968812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548680"/>
            <a:ext cx="8229600" cy="1143000"/>
          </a:xfrm>
        </p:spPr>
        <p:txBody>
          <a:bodyPr/>
          <a:lstStyle/>
          <a:p>
            <a:r>
              <a:rPr lang="en-US" b="1" dirty="0" smtClean="0">
                <a:solidFill>
                  <a:srgbClr val="000000"/>
                </a:solidFill>
              </a:rPr>
              <a:t>Key Resources</a:t>
            </a:r>
            <a:endParaRPr lang="en-US" b="1" dirty="0">
              <a:solidFill>
                <a:srgbClr val="0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824535"/>
          </a:xfrm>
        </p:spPr>
        <p:txBody>
          <a:bodyPr/>
          <a:lstStyle/>
          <a:p>
            <a:r>
              <a:rPr lang="en-AU" sz="2800" b="1" dirty="0">
                <a:hlinkClick r:id="rId2"/>
              </a:rPr>
              <a:t>Department of Families, Housing, Community Services and Indigenous Affairs </a:t>
            </a:r>
            <a:endParaRPr lang="en-AU" sz="2800" b="1" dirty="0" smtClean="0"/>
          </a:p>
          <a:p>
            <a:r>
              <a:rPr lang="en-AU" sz="2800" b="1" dirty="0">
                <a:hlinkClick r:id="rId3"/>
              </a:rPr>
              <a:t>National People with Disabilities and Carer </a:t>
            </a:r>
            <a:r>
              <a:rPr lang="en-AU" sz="2800" b="1" dirty="0" smtClean="0">
                <a:hlinkClick r:id="rId3"/>
              </a:rPr>
              <a:t>Council</a:t>
            </a:r>
            <a:endParaRPr lang="en-AU" sz="2800" b="1" dirty="0" smtClean="0"/>
          </a:p>
          <a:p>
            <a:r>
              <a:rPr lang="en-AU" sz="2800" b="1" dirty="0">
                <a:hlinkClick r:id="rId4"/>
              </a:rPr>
              <a:t>Shut Out: The Experience of People with Disabilities and their Families in </a:t>
            </a:r>
            <a:r>
              <a:rPr lang="en-AU" sz="2800" b="1" dirty="0" smtClean="0">
                <a:hlinkClick r:id="rId4"/>
              </a:rPr>
              <a:t>Australia</a:t>
            </a:r>
            <a:endParaRPr lang="en-AU" sz="2800" dirty="0"/>
          </a:p>
          <a:p>
            <a:r>
              <a:rPr lang="en-AU" sz="2800" b="1" dirty="0">
                <a:hlinkClick r:id="rId5"/>
              </a:rPr>
              <a:t>National Disability </a:t>
            </a:r>
            <a:r>
              <a:rPr lang="en-AU" sz="2800" b="1" dirty="0" smtClean="0">
                <a:hlinkClick r:id="rId5"/>
              </a:rPr>
              <a:t>Strategy</a:t>
            </a:r>
            <a:endParaRPr lang="en-AU" sz="2800" b="1" dirty="0" smtClean="0"/>
          </a:p>
          <a:p>
            <a:r>
              <a:rPr lang="en-AU" sz="2800" b="1" dirty="0">
                <a:hlinkClick r:id="rId6"/>
              </a:rPr>
              <a:t>Disability Care and </a:t>
            </a:r>
            <a:r>
              <a:rPr lang="en-AU" sz="2800" b="1" dirty="0" smtClean="0">
                <a:hlinkClick r:id="rId6"/>
              </a:rPr>
              <a:t>Support –Inquiry report</a:t>
            </a:r>
            <a:endParaRPr lang="en-AU" sz="2800" b="1" dirty="0" smtClean="0"/>
          </a:p>
          <a:p>
            <a:r>
              <a:rPr lang="en-AU" sz="2800" b="1" dirty="0">
                <a:hlinkClick r:id="rId7"/>
              </a:rPr>
              <a:t>National Disability Insurance </a:t>
            </a:r>
            <a:r>
              <a:rPr lang="en-AU" sz="2800" b="1" dirty="0" smtClean="0">
                <a:hlinkClick r:id="rId7"/>
              </a:rPr>
              <a:t>Scheme</a:t>
            </a:r>
            <a:endParaRPr lang="en-AU" sz="2800" b="1" dirty="0" smtClean="0"/>
          </a:p>
          <a:p>
            <a:r>
              <a:rPr lang="en-AU" sz="2800" b="1" dirty="0" smtClean="0">
                <a:hlinkClick r:id="rId8"/>
              </a:rPr>
              <a:t>National </a:t>
            </a:r>
            <a:r>
              <a:rPr lang="en-AU" sz="2800" b="1" dirty="0">
                <a:hlinkClick r:id="rId8"/>
              </a:rPr>
              <a:t>Disability and Carer </a:t>
            </a:r>
            <a:r>
              <a:rPr lang="en-AU" sz="2800" b="1" dirty="0" smtClean="0">
                <a:solidFill>
                  <a:srgbClr val="FF0000"/>
                </a:solidFill>
                <a:hlinkClick r:id="rId8"/>
              </a:rPr>
              <a:t>Alliance</a:t>
            </a:r>
            <a:endParaRPr lang="en-AU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0128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 2" pitchFamily="18" charset="2"/>
              <a:buNone/>
            </a:pPr>
            <a:endParaRPr lang="en-AU" sz="2800" dirty="0" smtClean="0">
              <a:latin typeface="Calibri" pitchFamily="34" charset="0"/>
            </a:endParaRPr>
          </a:p>
          <a:p>
            <a:pPr eaLnBrk="1" hangingPunct="1">
              <a:buFont typeface="Wingdings 2" pitchFamily="18" charset="2"/>
              <a:buNone/>
            </a:pPr>
            <a:endParaRPr lang="en-AU" sz="2800" dirty="0" smtClean="0">
              <a:latin typeface="Calibri" pitchFamily="34" charset="0"/>
            </a:endParaRPr>
          </a:p>
          <a:p>
            <a:pPr eaLnBrk="1" hangingPunct="1">
              <a:buFont typeface="Wingdings 2" pitchFamily="18" charset="2"/>
              <a:buNone/>
            </a:pPr>
            <a:endParaRPr lang="en-AU" sz="2800" dirty="0" smtClean="0">
              <a:latin typeface="Calibri" pitchFamily="34" charset="0"/>
            </a:endParaRPr>
          </a:p>
          <a:p>
            <a:pPr eaLnBrk="1" hangingPunct="1">
              <a:buFont typeface="Wingdings 2" pitchFamily="18" charset="2"/>
              <a:buNone/>
            </a:pPr>
            <a:r>
              <a:rPr lang="en-AU" sz="3200" dirty="0" smtClean="0">
                <a:latin typeface="Calibri" pitchFamily="34" charset="0"/>
              </a:rPr>
              <a:t>   </a:t>
            </a:r>
            <a:r>
              <a:rPr lang="en-AU" sz="3600" b="1" dirty="0" smtClean="0">
                <a:latin typeface="Calibri" pitchFamily="34" charset="0"/>
              </a:rPr>
              <a:t>In the mid twentieth century people with disabilities were taken off the streets and put into institutions</a:t>
            </a:r>
          </a:p>
          <a:p>
            <a:pPr eaLnBrk="1" hangingPunct="1">
              <a:buFont typeface="Wingdings 2" pitchFamily="18" charset="2"/>
              <a:buNone/>
            </a:pPr>
            <a:endParaRPr lang="en-AU" sz="3600" b="1" dirty="0" smtClean="0">
              <a:latin typeface="Calibri" pitchFamily="34" charset="0"/>
            </a:endParaRPr>
          </a:p>
        </p:txBody>
      </p:sp>
      <p:sp>
        <p:nvSpPr>
          <p:cNvPr id="921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AU" sz="4000" b="1" dirty="0">
                <a:solidFill>
                  <a:schemeClr val="tx1"/>
                </a:solidFill>
              </a:rPr>
              <a:t>T</a:t>
            </a:r>
            <a:r>
              <a:rPr lang="en-AU" sz="4000" b="1" dirty="0" smtClean="0">
                <a:solidFill>
                  <a:schemeClr val="tx1"/>
                </a:solidFill>
              </a:rPr>
              <a:t>he Development of Institutions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Font typeface="Wingdings 2" pitchFamily="18" charset="2"/>
              <a:buNone/>
            </a:pPr>
            <a:endParaRPr lang="en-AU" sz="2800" b="1" dirty="0" smtClean="0">
              <a:latin typeface="Calibri" pitchFamily="34" charset="0"/>
            </a:endParaRPr>
          </a:p>
          <a:p>
            <a:pPr marL="0" indent="0" eaLnBrk="1" hangingPunct="1">
              <a:buFont typeface="Wingdings 2" pitchFamily="18" charset="2"/>
              <a:buNone/>
            </a:pPr>
            <a:r>
              <a:rPr lang="en-AU" sz="3200" b="1" dirty="0" smtClean="0">
                <a:latin typeface="Calibri" pitchFamily="34" charset="0"/>
              </a:rPr>
              <a:t>Vietnam veterans returning from war in the USA  </a:t>
            </a:r>
          </a:p>
          <a:p>
            <a:pPr marL="0" indent="0" eaLnBrk="1" hangingPunct="1"/>
            <a:r>
              <a:rPr lang="en-AU" sz="3200" b="1" dirty="0" smtClean="0">
                <a:latin typeface="Calibri" pitchFamily="34" charset="0"/>
              </a:rPr>
              <a:t>Adult</a:t>
            </a:r>
          </a:p>
          <a:p>
            <a:pPr marL="0" indent="0" eaLnBrk="1" hangingPunct="1"/>
            <a:r>
              <a:rPr lang="en-AU" sz="3200" b="1" dirty="0" smtClean="0">
                <a:latin typeface="Calibri" pitchFamily="34" charset="0"/>
              </a:rPr>
              <a:t>Refused to accept institutions</a:t>
            </a:r>
          </a:p>
          <a:p>
            <a:pPr marL="0" indent="0" eaLnBrk="1" hangingPunct="1"/>
            <a:r>
              <a:rPr lang="en-AU" sz="3200" b="1" dirty="0" smtClean="0">
                <a:latin typeface="Calibri" pitchFamily="34" charset="0"/>
              </a:rPr>
              <a:t>Independent living movement </a:t>
            </a:r>
          </a:p>
          <a:p>
            <a:pPr marL="0" indent="0" eaLnBrk="1" hangingPunct="1">
              <a:buNone/>
            </a:pPr>
            <a:r>
              <a:rPr lang="en-AU" sz="3200" b="1" dirty="0" smtClean="0">
                <a:latin typeface="Calibri" pitchFamily="34" charset="0"/>
              </a:rPr>
              <a:t>Disability Rights Movement began in mid 70’s in Australia</a:t>
            </a:r>
          </a:p>
          <a:p>
            <a:pPr marL="0" indent="0" eaLnBrk="1" hangingPunct="1"/>
            <a:endParaRPr lang="en-AU" sz="3200" b="1" dirty="0" smtClean="0">
              <a:latin typeface="Calibri" pitchFamily="34" charset="0"/>
            </a:endParaRPr>
          </a:p>
          <a:p>
            <a:pPr marL="0" indent="0" eaLnBrk="1" hangingPunct="1">
              <a:buFont typeface="Wingdings 2" pitchFamily="18" charset="2"/>
              <a:buNone/>
            </a:pPr>
            <a:endParaRPr lang="en-AU" sz="2800" dirty="0" smtClean="0">
              <a:latin typeface="Calibri" pitchFamily="34" charset="0"/>
            </a:endParaRPr>
          </a:p>
        </p:txBody>
      </p:sp>
      <p:sp>
        <p:nvSpPr>
          <p:cNvPr id="1024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AU" sz="4000" b="1" dirty="0" smtClean="0">
                <a:solidFill>
                  <a:schemeClr val="tx1"/>
                </a:solidFill>
              </a:rPr>
              <a:t>Late 60’s  - the start of the Disability Rights  Movement in the USA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AU" sz="3600" b="1" dirty="0" smtClean="0">
                <a:solidFill>
                  <a:schemeClr val="tx1"/>
                </a:solidFill>
              </a:rPr>
              <a:t>Work of disability rights movement in early 80’s was deinstitutionalisation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eaLnBrk="1" hangingPunct="1">
              <a:lnSpc>
                <a:spcPct val="90000"/>
              </a:lnSpc>
              <a:buFont typeface="Wingdings 2" pitchFamily="18" charset="2"/>
              <a:buNone/>
              <a:defRPr/>
            </a:pPr>
            <a:r>
              <a:rPr lang="en-AU" sz="2800" b="1" dirty="0" smtClean="0">
                <a:latin typeface="Calibri" pitchFamily="34" charset="0"/>
              </a:rPr>
              <a:t>Institutions</a:t>
            </a:r>
          </a:p>
          <a:p>
            <a:pPr marL="442913" indent="-442913" eaLnBrk="1" hangingPunct="1">
              <a:lnSpc>
                <a:spcPct val="90000"/>
              </a:lnSpc>
              <a:defRPr/>
            </a:pPr>
            <a:r>
              <a:rPr lang="en-AU" sz="2800" b="1" dirty="0" smtClean="0">
                <a:latin typeface="Calibri" pitchFamily="34" charset="0"/>
              </a:rPr>
              <a:t>Out of sight out of mind</a:t>
            </a:r>
          </a:p>
          <a:p>
            <a:pPr marL="442913" indent="-442913" eaLnBrk="1" hangingPunct="1">
              <a:lnSpc>
                <a:spcPct val="90000"/>
              </a:lnSpc>
              <a:defRPr/>
            </a:pPr>
            <a:r>
              <a:rPr lang="en-AU" sz="2800" b="1" dirty="0" smtClean="0">
                <a:latin typeface="Calibri" pitchFamily="34" charset="0"/>
              </a:rPr>
              <a:t>Life sentence – from birth to death</a:t>
            </a:r>
          </a:p>
          <a:p>
            <a:pPr marL="442913" indent="-442913" eaLnBrk="1" hangingPunct="1">
              <a:lnSpc>
                <a:spcPct val="90000"/>
              </a:lnSpc>
              <a:defRPr/>
            </a:pPr>
            <a:r>
              <a:rPr lang="en-AU" sz="2800" b="1" dirty="0" smtClean="0">
                <a:latin typeface="Calibri" pitchFamily="34" charset="0"/>
              </a:rPr>
              <a:t>Institutional walls contained  disability – kept them away from community where they were seen as   repulsive, loathsome, feared</a:t>
            </a:r>
          </a:p>
          <a:p>
            <a:pPr marL="442913" indent="-442913" eaLnBrk="1" hangingPunct="1">
              <a:lnSpc>
                <a:spcPct val="90000"/>
              </a:lnSpc>
              <a:defRPr/>
            </a:pPr>
            <a:r>
              <a:rPr lang="en-AU" sz="2800" b="1" dirty="0" smtClean="0">
                <a:latin typeface="Calibri" pitchFamily="34" charset="0"/>
              </a:rPr>
              <a:t>Systemic institutional abuse </a:t>
            </a:r>
          </a:p>
          <a:p>
            <a:pPr marL="442913" indent="-442913" eaLnBrk="1" hangingPunct="1">
              <a:lnSpc>
                <a:spcPct val="90000"/>
              </a:lnSpc>
              <a:defRPr/>
            </a:pPr>
            <a:r>
              <a:rPr lang="en-AU" sz="2800" b="1" dirty="0" smtClean="0">
                <a:latin typeface="Calibri" pitchFamily="34" charset="0"/>
              </a:rPr>
              <a:t>Created systemic discrimination – never seen in the outside worlds of school, jobs</a:t>
            </a:r>
          </a:p>
          <a:p>
            <a:pPr marL="0" indent="0" eaLnBrk="1" hangingPunct="1">
              <a:lnSpc>
                <a:spcPct val="90000"/>
              </a:lnSpc>
              <a:defRPr/>
            </a:pPr>
            <a:endParaRPr lang="en-AU" sz="2400" dirty="0" smtClean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42913" indent="-442913" eaLnBrk="1" hangingPunct="1"/>
            <a:r>
              <a:rPr lang="en-AU" sz="2800" b="1" dirty="0" smtClean="0">
                <a:latin typeface="Calibri" pitchFamily="34" charset="0"/>
              </a:rPr>
              <a:t>People with disabilities  - objects of pity for fundraising</a:t>
            </a:r>
          </a:p>
          <a:p>
            <a:pPr marL="442913" indent="-442913" eaLnBrk="1" hangingPunct="1"/>
            <a:r>
              <a:rPr lang="en-AU" sz="2800" b="1" dirty="0" smtClean="0">
                <a:latin typeface="Calibri" pitchFamily="34" charset="0"/>
              </a:rPr>
              <a:t>Experts Knowing what’s best</a:t>
            </a:r>
          </a:p>
          <a:p>
            <a:pPr marL="442913" indent="-442913" eaLnBrk="1" hangingPunct="1"/>
            <a:r>
              <a:rPr lang="en-AU" sz="2800" b="1" dirty="0" smtClean="0">
                <a:latin typeface="Calibri" pitchFamily="34" charset="0"/>
              </a:rPr>
              <a:t>People with disabilities (and their families) voiceless</a:t>
            </a:r>
          </a:p>
          <a:p>
            <a:pPr marL="442913" indent="-442913" eaLnBrk="1" hangingPunct="1"/>
            <a:r>
              <a:rPr lang="en-AU" sz="2800" b="1" dirty="0" smtClean="0">
                <a:latin typeface="Calibri" pitchFamily="34" charset="0"/>
              </a:rPr>
              <a:t>Split into different disabilities – deaf, blind, physical, intellectual</a:t>
            </a:r>
          </a:p>
          <a:p>
            <a:pPr marL="442913" indent="-442913" eaLnBrk="1" hangingPunct="1"/>
            <a:r>
              <a:rPr lang="en-AU" sz="2800" b="1" dirty="0" smtClean="0">
                <a:latin typeface="Calibri" pitchFamily="34" charset="0"/>
              </a:rPr>
              <a:t>Denial of  external handicaps e.g. buildings  – locating handicap inside the person</a:t>
            </a:r>
          </a:p>
        </p:txBody>
      </p:sp>
      <p:sp>
        <p:nvSpPr>
          <p:cNvPr id="12291" name="Title 1"/>
          <p:cNvSpPr>
            <a:spLocks noGrp="1"/>
          </p:cNvSpPr>
          <p:nvPr>
            <p:ph type="title"/>
          </p:nvPr>
        </p:nvSpPr>
        <p:spPr>
          <a:xfrm>
            <a:off x="468313" y="692150"/>
            <a:ext cx="8229600" cy="1143000"/>
          </a:xfrm>
        </p:spPr>
        <p:txBody>
          <a:bodyPr/>
          <a:lstStyle/>
          <a:p>
            <a:pPr eaLnBrk="1" hangingPunct="1"/>
            <a:r>
              <a:rPr lang="en-AU" sz="3200" dirty="0" smtClean="0"/>
              <a:t/>
            </a:r>
            <a:br>
              <a:rPr lang="en-AU" sz="3200" dirty="0" smtClean="0"/>
            </a:br>
            <a:r>
              <a:rPr lang="en-AU" sz="3600" b="1" dirty="0" smtClean="0">
                <a:solidFill>
                  <a:schemeClr val="tx1"/>
                </a:solidFill>
              </a:rPr>
              <a:t>Institutions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eaLnBrk="1" hangingPunct="1">
              <a:lnSpc>
                <a:spcPct val="80000"/>
              </a:lnSpc>
              <a:buFont typeface="Wingdings 2" pitchFamily="18" charset="2"/>
              <a:buNone/>
              <a:defRPr/>
            </a:pPr>
            <a:endParaRPr lang="en-AU" sz="2000" b="1" dirty="0" smtClean="0">
              <a:latin typeface="Calibri" pitchFamily="34" charset="0"/>
            </a:endParaRPr>
          </a:p>
          <a:p>
            <a:pPr marL="442913" indent="-442913" eaLnBrk="1" hangingPunct="1">
              <a:lnSpc>
                <a:spcPct val="80000"/>
              </a:lnSpc>
              <a:defRPr/>
            </a:pPr>
            <a:r>
              <a:rPr lang="en-AU" sz="3200" b="1" dirty="0" smtClean="0">
                <a:latin typeface="Calibri" pitchFamily="34" charset="0"/>
              </a:rPr>
              <a:t>Body first – education second ( work and life came third)</a:t>
            </a:r>
          </a:p>
          <a:p>
            <a:pPr marL="442913" indent="-442913" eaLnBrk="1" hangingPunct="1">
              <a:lnSpc>
                <a:spcPct val="80000"/>
              </a:lnSpc>
              <a:defRPr/>
            </a:pPr>
            <a:r>
              <a:rPr lang="en-AU" sz="3200" b="1" dirty="0" smtClean="0">
                <a:latin typeface="Calibri" pitchFamily="34" charset="0"/>
              </a:rPr>
              <a:t>Disability is placed the body rather than in the  external environment – which would then have to be made accessible</a:t>
            </a:r>
          </a:p>
          <a:p>
            <a:pPr marL="442913" indent="-442913" eaLnBrk="1" hangingPunct="1">
              <a:lnSpc>
                <a:spcPct val="80000"/>
              </a:lnSpc>
              <a:defRPr/>
            </a:pPr>
            <a:r>
              <a:rPr lang="en-AU" sz="3200" b="1" dirty="0" smtClean="0">
                <a:latin typeface="Calibri" pitchFamily="34" charset="0"/>
              </a:rPr>
              <a:t>Sheltered employment – sweatshop wages</a:t>
            </a:r>
          </a:p>
          <a:p>
            <a:pPr marL="442913" indent="-442913" eaLnBrk="1" hangingPunct="1">
              <a:lnSpc>
                <a:spcPct val="80000"/>
              </a:lnSpc>
              <a:defRPr/>
            </a:pPr>
            <a:r>
              <a:rPr lang="en-AU" sz="3200" b="1" dirty="0" smtClean="0">
                <a:latin typeface="Calibri" pitchFamily="34" charset="0"/>
              </a:rPr>
              <a:t>Lack of participation in mainstream education, jobs, community meant that society keeps discriminating due to fear of difference</a:t>
            </a:r>
          </a:p>
          <a:p>
            <a:pPr marL="442913" indent="-442913" eaLnBrk="1" hangingPunct="1">
              <a:lnSpc>
                <a:spcPct val="80000"/>
              </a:lnSpc>
              <a:defRPr/>
            </a:pPr>
            <a:r>
              <a:rPr lang="en-AU" sz="3200" b="1" dirty="0" smtClean="0">
                <a:latin typeface="Calibri" pitchFamily="34" charset="0"/>
              </a:rPr>
              <a:t>Attempting to create risk free lives - leading to major risk of not being able to live a life</a:t>
            </a:r>
          </a:p>
        </p:txBody>
      </p:sp>
      <p:sp>
        <p:nvSpPr>
          <p:cNvPr id="1331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AU" sz="3200" b="1" dirty="0" smtClean="0">
                <a:solidFill>
                  <a:schemeClr val="tx1"/>
                </a:solidFill>
              </a:rPr>
              <a:t>Challenging the medical domination of disability and construct social model of disability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Font typeface="Wingdings 2" pitchFamily="18" charset="2"/>
              <a:buNone/>
            </a:pPr>
            <a:endParaRPr lang="en-AU" sz="3200" dirty="0" smtClean="0">
              <a:latin typeface="Calibri" pitchFamily="34" charset="0"/>
            </a:endParaRPr>
          </a:p>
          <a:p>
            <a:pPr marL="0" indent="0" eaLnBrk="1" hangingPunct="1">
              <a:buFont typeface="Wingdings 2" pitchFamily="18" charset="2"/>
              <a:buNone/>
            </a:pPr>
            <a:endParaRPr lang="en-AU" sz="3200" dirty="0" smtClean="0">
              <a:latin typeface="Calibri" pitchFamily="34" charset="0"/>
            </a:endParaRPr>
          </a:p>
          <a:p>
            <a:pPr marL="0" indent="0" eaLnBrk="1" hangingPunct="1">
              <a:buFont typeface="Wingdings 2" pitchFamily="18" charset="2"/>
              <a:buNone/>
            </a:pPr>
            <a:r>
              <a:rPr lang="en-AU" sz="3200" b="1" dirty="0" smtClean="0">
                <a:latin typeface="Calibri" pitchFamily="34" charset="0"/>
              </a:rPr>
              <a:t>Achievements of</a:t>
            </a:r>
            <a:r>
              <a:rPr lang="en-AU" sz="3200" dirty="0" smtClean="0">
                <a:latin typeface="Calibri" pitchFamily="34" charset="0"/>
              </a:rPr>
              <a:t> </a:t>
            </a:r>
            <a:r>
              <a:rPr lang="en-AU" sz="3200" b="1" dirty="0" smtClean="0">
                <a:latin typeface="Calibri" pitchFamily="34" charset="0"/>
              </a:rPr>
              <a:t>Disability Rights Movement In Australia in the eighties</a:t>
            </a:r>
          </a:p>
          <a:p>
            <a:pPr marL="0" indent="0" eaLnBrk="1" hangingPunct="1"/>
            <a:r>
              <a:rPr lang="en-AU" sz="3200" b="1" dirty="0" smtClean="0">
                <a:latin typeface="Calibri" pitchFamily="34" charset="0"/>
              </a:rPr>
              <a:t>Deinstitutionalisation</a:t>
            </a:r>
          </a:p>
          <a:p>
            <a:pPr marL="0" indent="0" eaLnBrk="1" hangingPunct="1"/>
            <a:r>
              <a:rPr lang="en-AU" sz="3200" b="1" dirty="0" smtClean="0">
                <a:latin typeface="Calibri" pitchFamily="34" charset="0"/>
              </a:rPr>
              <a:t>Self-help, mutual support and advocacy</a:t>
            </a:r>
          </a:p>
          <a:p>
            <a:pPr marL="0" indent="0" eaLnBrk="1" hangingPunct="1"/>
            <a:r>
              <a:rPr lang="en-AU" sz="3200" b="1" dirty="0" smtClean="0">
                <a:latin typeface="Calibri" pitchFamily="34" charset="0"/>
              </a:rPr>
              <a:t>Commonwealth State Disability agreement </a:t>
            </a:r>
          </a:p>
          <a:p>
            <a:pPr marL="0" indent="0" eaLnBrk="1" hangingPunct="1"/>
            <a:endParaRPr lang="en-AU" sz="3200" dirty="0" smtClean="0">
              <a:latin typeface="Calibri" pitchFamily="34" charset="0"/>
            </a:endParaRPr>
          </a:p>
        </p:txBody>
      </p:sp>
      <p:sp>
        <p:nvSpPr>
          <p:cNvPr id="1433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AU" sz="4000" b="1" dirty="0" smtClean="0">
                <a:solidFill>
                  <a:schemeClr val="tx1"/>
                </a:solidFill>
              </a:rPr>
              <a:t>The Evolution of Disability Rights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510</TotalTime>
  <Words>1284</Words>
  <Application>Microsoft Office PowerPoint</Application>
  <PresentationFormat>On-screen Show (4:3)</PresentationFormat>
  <Paragraphs>159</Paragraphs>
  <Slides>32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3" baseType="lpstr">
      <vt:lpstr>Flow</vt:lpstr>
      <vt:lpstr> The Evolution of Disability Rights in Australia: where have we been, where are we now, where are we going? </vt:lpstr>
      <vt:lpstr>PowerPoint Presentation</vt:lpstr>
      <vt:lpstr>PowerPoint Presentation</vt:lpstr>
      <vt:lpstr>The Development of Institutions</vt:lpstr>
      <vt:lpstr>Late 60’s  - the start of the Disability Rights  Movement in the USA</vt:lpstr>
      <vt:lpstr>Work of disability rights movement in early 80’s was deinstitutionalisation</vt:lpstr>
      <vt:lpstr> Institutions</vt:lpstr>
      <vt:lpstr>Challenging the medical domination of disability and construct social model of disability</vt:lpstr>
      <vt:lpstr>The Evolution of Disability Rights</vt:lpstr>
      <vt:lpstr>PowerPoint Presentation</vt:lpstr>
      <vt:lpstr>PowerPoint Presentation</vt:lpstr>
      <vt:lpstr>PowerPoint Presentation</vt:lpstr>
      <vt:lpstr>December 2007 - The Election of the Labor government</vt:lpstr>
      <vt:lpstr>    2008</vt:lpstr>
      <vt:lpstr>2008</vt:lpstr>
      <vt:lpstr>2008 - informal carers –family members</vt:lpstr>
      <vt:lpstr>Expenditure</vt:lpstr>
      <vt:lpstr>The National People with Disabilities and Carers Council: Advises Government</vt:lpstr>
      <vt:lpstr>The Council Consulted to Develop the National Disability Strategy</vt:lpstr>
      <vt:lpstr>Shut Out –Consultation</vt:lpstr>
      <vt:lpstr>The Shut Out consultation</vt:lpstr>
      <vt:lpstr>The Shut Out Consultation found for example:</vt:lpstr>
      <vt:lpstr>Shut Out and Employment </vt:lpstr>
      <vt:lpstr>Shut Out and Disability Services</vt:lpstr>
      <vt:lpstr>The Shut Out consultation calls for:  </vt:lpstr>
      <vt:lpstr>PowerPoint Presentation</vt:lpstr>
      <vt:lpstr>National Disability Insurance Scheme</vt:lpstr>
      <vt:lpstr>National Disability Insurance Scheme </vt:lpstr>
      <vt:lpstr>National Disability Insurance Scheme - Transformative </vt:lpstr>
      <vt:lpstr>Alliance between Carers, People with Disabilities and Service Providers</vt:lpstr>
      <vt:lpstr>How has commitment to major reform been won?</vt:lpstr>
      <vt:lpstr>Key Resources</vt:lpstr>
    </vt:vector>
  </TitlesOfParts>
  <Company>Royal Women's Hospital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Evolution of the Disability Rights Movement in Australia: Where have we been, where are we now and where are we going? </dc:title>
  <dc:creator>RWH</dc:creator>
  <cp:lastModifiedBy>ROOKE, Ken</cp:lastModifiedBy>
  <cp:revision>32</cp:revision>
  <dcterms:created xsi:type="dcterms:W3CDTF">2010-07-20T02:54:56Z</dcterms:created>
  <dcterms:modified xsi:type="dcterms:W3CDTF">2011-12-21T00:41:43Z</dcterms:modified>
</cp:coreProperties>
</file>